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66" r:id="rId3"/>
    <p:sldId id="270" r:id="rId4"/>
    <p:sldId id="265" r:id="rId5"/>
    <p:sldId id="264" r:id="rId6"/>
    <p:sldId id="257" r:id="rId7"/>
    <p:sldId id="263" r:id="rId8"/>
    <p:sldId id="258" r:id="rId9"/>
    <p:sldId id="267" r:id="rId10"/>
    <p:sldId id="269" r:id="rId11"/>
    <p:sldId id="268" r:id="rId12"/>
    <p:sldId id="261" r:id="rId13"/>
    <p:sldId id="262" r:id="rId14"/>
    <p:sldId id="260" r:id="rId15"/>
    <p:sldId id="271" r:id="rId16"/>
    <p:sldId id="272" r:id="rId17"/>
    <p:sldId id="273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3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8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2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97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0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0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9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2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P2P: </a:t>
            </a:r>
            <a:r>
              <a:rPr lang="en-US" dirty="0" err="1"/>
              <a:t>EHr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Angie Li, MD</a:t>
            </a:r>
          </a:p>
        </p:txBody>
      </p:sp>
    </p:spTree>
    <p:extLst>
      <p:ext uri="{BB962C8B-B14F-4D97-AF65-F5344CB8AC3E}">
        <p14:creationId xmlns:p14="http://schemas.microsoft.com/office/powerpoint/2010/main" val="343037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3FD9830-5511-144E-BCB0-A96A16FF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98" y="262664"/>
            <a:ext cx="10084404" cy="63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0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52AAAFD-1910-E64F-8B1C-E10882A2C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" y="393095"/>
            <a:ext cx="11071785" cy="57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1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74" y="489816"/>
            <a:ext cx="1112185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3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93" y="365125"/>
            <a:ext cx="8957087" cy="59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4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40328"/>
            <a:ext cx="10140086" cy="52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6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76F7E3-4E88-4B47-B3B8-59B6ED6C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2A0ECD3-37BE-9042-BD80-2925095543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" t="44588"/>
          <a:stretch/>
        </p:blipFill>
        <p:spPr>
          <a:xfrm>
            <a:off x="1007134" y="617103"/>
            <a:ext cx="5088866" cy="188389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2B0F0E-EAEB-6843-A911-DA02CFA60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458" y="2731313"/>
            <a:ext cx="4270247" cy="3101982"/>
          </a:xfrm>
        </p:spPr>
        <p:txBody>
          <a:bodyPr>
            <a:normAutofit fontScale="92500"/>
          </a:bodyPr>
          <a:lstStyle/>
          <a:p>
            <a:r>
              <a:rPr lang="en-US" dirty="0"/>
              <a:t>Founded in 1979 by Neal Patterson</a:t>
            </a:r>
          </a:p>
          <a:p>
            <a:r>
              <a:rPr lang="en-US" dirty="0"/>
              <a:t>In the 1980s, mostly provided PathNet, RadNet software until </a:t>
            </a:r>
            <a:r>
              <a:rPr lang="en-US" dirty="0" err="1"/>
              <a:t>Cerner</a:t>
            </a:r>
            <a:r>
              <a:rPr lang="en-US" dirty="0"/>
              <a:t> </a:t>
            </a:r>
            <a:r>
              <a:rPr lang="en-US" dirty="0" err="1"/>
              <a:t>Millenium</a:t>
            </a:r>
            <a:r>
              <a:rPr lang="en-US" dirty="0"/>
              <a:t> was introduced in 1997</a:t>
            </a:r>
          </a:p>
          <a:p>
            <a:r>
              <a:rPr lang="en-US" dirty="0"/>
              <a:t>CCL (</a:t>
            </a:r>
            <a:r>
              <a:rPr lang="en-US" dirty="0" err="1"/>
              <a:t>Cerner</a:t>
            </a:r>
            <a:r>
              <a:rPr lang="en-US" dirty="0"/>
              <a:t> Command Language, now Discern Explorer) is similar to SQL and can be used to obtain clinical data from an Oracle database</a:t>
            </a:r>
          </a:p>
          <a:p>
            <a:r>
              <a:rPr lang="en-US" dirty="0" err="1"/>
              <a:t>Cerner</a:t>
            </a:r>
            <a:r>
              <a:rPr lang="en-US" dirty="0"/>
              <a:t> Open Developer Experience: allows developers to submit SMART on FHIR apps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D1CB51F-596A-E746-978B-6F66F1C92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1719"/>
            <a:ext cx="5038272" cy="450628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0E5831D-C23F-EC4C-A602-C5C1019339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61" b="20491"/>
          <a:stretch/>
        </p:blipFill>
        <p:spPr>
          <a:xfrm>
            <a:off x="6096000" y="385416"/>
            <a:ext cx="4033762" cy="23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2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7C0093-6DCC-6744-AE93-04B5E2088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7" b="8261"/>
          <a:stretch/>
        </p:blipFill>
        <p:spPr>
          <a:xfrm>
            <a:off x="960966" y="1118810"/>
            <a:ext cx="10058400" cy="4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49CD89-6196-384C-BC92-1D96FBE3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 b="8794"/>
          <a:stretch/>
        </p:blipFill>
        <p:spPr>
          <a:xfrm>
            <a:off x="1066800" y="1285120"/>
            <a:ext cx="10058400" cy="44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1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1A3D-AE01-0F4E-A135-748F70D77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5753" y="2638043"/>
            <a:ext cx="5666047" cy="3449171"/>
          </a:xfrm>
        </p:spPr>
        <p:txBody>
          <a:bodyPr/>
          <a:lstStyle/>
          <a:p>
            <a:r>
              <a:rPr lang="en-US" dirty="0"/>
              <a:t>Founded in 1969 by Neil </a:t>
            </a:r>
            <a:r>
              <a:rPr lang="en-US" dirty="0" err="1"/>
              <a:t>Pappalardo</a:t>
            </a:r>
            <a:r>
              <a:rPr lang="en-US" dirty="0"/>
              <a:t>, one of the original developers of MUMPS</a:t>
            </a:r>
          </a:p>
          <a:p>
            <a:r>
              <a:rPr lang="en-US" dirty="0"/>
              <a:t>Recent falling marketshare</a:t>
            </a:r>
          </a:p>
          <a:p>
            <a:r>
              <a:rPr lang="en-US" dirty="0"/>
              <a:t>Working on implementations of ambulatory cloud-based EHR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212D8CA-8771-184B-B2E7-EA91BECE1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53" y="618761"/>
            <a:ext cx="6104088" cy="17769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4BB834-149D-954B-BA5F-369AC2C79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3" t="45427" r="34941" b="13108"/>
          <a:stretch/>
        </p:blipFill>
        <p:spPr>
          <a:xfrm>
            <a:off x="6769841" y="600618"/>
            <a:ext cx="3129642" cy="312964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2AFD510-DB46-B24A-B945-83650811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9" y="3733447"/>
            <a:ext cx="3567683" cy="322280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D3D5DEC-D8A6-A149-9D8B-5EF3E4D176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9" t="12439" r="6551" b="15794"/>
          <a:stretch/>
        </p:blipFill>
        <p:spPr>
          <a:xfrm>
            <a:off x="2029078" y="4331955"/>
            <a:ext cx="3824604" cy="25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28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589476-3237-6A4A-B078-5C4168DDA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6" t="3171" r="6241" b="19602"/>
          <a:stretch/>
        </p:blipFill>
        <p:spPr>
          <a:xfrm>
            <a:off x="0" y="226786"/>
            <a:ext cx="6775147" cy="3700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1311D2-E5AE-2341-A070-8A807915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8" t="9435" r="5069" b="18949"/>
          <a:stretch/>
        </p:blipFill>
        <p:spPr>
          <a:xfrm>
            <a:off x="4596190" y="2998346"/>
            <a:ext cx="7172476" cy="363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8B49381-A50E-264E-A8AB-F953A70410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20545" r="2809" b="43802"/>
          <a:stretch/>
        </p:blipFill>
        <p:spPr>
          <a:xfrm>
            <a:off x="1058333" y="0"/>
            <a:ext cx="7798254" cy="217933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18B337-271D-1B41-BB7A-FA1B7CEC9D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t="5512" r="5919"/>
          <a:stretch/>
        </p:blipFill>
        <p:spPr>
          <a:xfrm>
            <a:off x="3468311" y="609806"/>
            <a:ext cx="7665356" cy="59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81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277C39-E4DE-C94C-8BE7-E529F6270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8"/>
          <a:stretch/>
        </p:blipFill>
        <p:spPr>
          <a:xfrm>
            <a:off x="4538888" y="393094"/>
            <a:ext cx="7146579" cy="460864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AEDE10-9F92-B246-973E-BB18341381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6288" r="36395"/>
          <a:stretch/>
        </p:blipFill>
        <p:spPr>
          <a:xfrm>
            <a:off x="393095" y="393093"/>
            <a:ext cx="4159428" cy="47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37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7C0A0C-669C-A84A-9CE0-0E7A2BE5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9" y="1"/>
            <a:ext cx="6224303" cy="447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5991E-4115-8A4D-B2AC-43A2A245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4" t="14329" r="10505" b="4562"/>
          <a:stretch/>
        </p:blipFill>
        <p:spPr>
          <a:xfrm>
            <a:off x="5503333" y="1952443"/>
            <a:ext cx="6350000" cy="46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8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D4447A9-F13D-B845-AAE6-E9B4311487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t="6205" r="1800" b="1868"/>
          <a:stretch/>
        </p:blipFill>
        <p:spPr>
          <a:xfrm>
            <a:off x="5699879" y="0"/>
            <a:ext cx="6259285" cy="436608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5E28D9-E849-6E4F-978A-AAD8843E98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9000" r="10399"/>
          <a:stretch/>
        </p:blipFill>
        <p:spPr>
          <a:xfrm>
            <a:off x="0" y="2688037"/>
            <a:ext cx="5699879" cy="41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0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B417-BF77-1D44-8E0D-7C58D0C0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7D9D01-54FE-9A46-90E6-0EC9B3D47D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42640" y="2723890"/>
            <a:ext cx="3528431" cy="254333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FA5105-8AA7-F340-90FA-3504FD05E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38971" y="2901461"/>
            <a:ext cx="6037192" cy="33858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Founded in 1979 by Judith Faulkner</a:t>
            </a:r>
          </a:p>
          <a:p>
            <a:pPr lvl="1"/>
            <a:r>
              <a:rPr lang="en-US" dirty="0"/>
              <a:t>Faulkner was computer science graduate student under future cofounder of BMI department at Harvard</a:t>
            </a:r>
          </a:p>
          <a:p>
            <a:pPr lvl="1"/>
            <a:r>
              <a:rPr lang="en-US" dirty="0"/>
              <a:t>Initially made electronic call schedule system for doctors, then tracked clinical data elements at University of Wisconsin</a:t>
            </a:r>
          </a:p>
          <a:p>
            <a:pPr lvl="1"/>
            <a:r>
              <a:rPr lang="en-US" dirty="0"/>
              <a:t>Base programming language MUMPS, which is also backbone of </a:t>
            </a:r>
            <a:r>
              <a:rPr lang="en-US" dirty="0" err="1"/>
              <a:t>Meditech</a:t>
            </a:r>
            <a:r>
              <a:rPr lang="en-US" dirty="0"/>
              <a:t>,  VistA,  </a:t>
            </a:r>
            <a:r>
              <a:rPr lang="en-US" dirty="0" err="1"/>
              <a:t>Allscripts</a:t>
            </a:r>
            <a:r>
              <a:rPr lang="en-US" dirty="0"/>
              <a:t> EHRs</a:t>
            </a:r>
          </a:p>
          <a:p>
            <a:r>
              <a:rPr lang="en-US" dirty="0"/>
              <a:t>As of 2017, approximately 190 million patients worldwide have a record in Epic’s HER</a:t>
            </a:r>
          </a:p>
          <a:p>
            <a:r>
              <a:rPr lang="en-US" dirty="0"/>
              <a:t>Controversial for interoperability, expense, consumers feeling “trapped” after implementation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AB46133-C7E4-DC4A-B4EF-09AE58A54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17" y="4764418"/>
            <a:ext cx="3461954" cy="1422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515EC6E-5432-194E-8174-D220A3372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55" y="216642"/>
            <a:ext cx="3913472" cy="258119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58FA0E7-9D8D-8B4E-B4A6-24696161FF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r="1"/>
          <a:stretch/>
        </p:blipFill>
        <p:spPr>
          <a:xfrm>
            <a:off x="8250710" y="216642"/>
            <a:ext cx="3684290" cy="258119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A754FE-5151-AF4B-883A-BFC3CE481A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6"/>
          <a:stretch/>
        </p:blipFill>
        <p:spPr>
          <a:xfrm>
            <a:off x="116638" y="216643"/>
            <a:ext cx="4427817" cy="258119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8AA8329-AFC8-B54E-A062-8E573ADB4E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4522" r="11861" b="8693"/>
          <a:stretch/>
        </p:blipFill>
        <p:spPr>
          <a:xfrm>
            <a:off x="116638" y="2797840"/>
            <a:ext cx="2237620" cy="3385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F33DF3-92B0-B845-9BED-1954DEF9659B}"/>
              </a:ext>
            </a:extLst>
          </p:cNvPr>
          <p:cNvSpPr txBox="1"/>
          <p:nvPr/>
        </p:nvSpPr>
        <p:spPr>
          <a:xfrm>
            <a:off x="2487385" y="579845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6ABE-5CF7-0845-B178-6FFDFF9D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4D57995-5BF4-5845-9738-12EA1C14D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59" y="501316"/>
            <a:ext cx="10102282" cy="53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6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895" y="282634"/>
            <a:ext cx="8361765" cy="62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6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DA74-2ED9-7D48-AD98-67701AF1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F60E2E-D0AF-A340-A2CD-9F1175CD9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2" y="365125"/>
            <a:ext cx="9968415" cy="54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6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090" y="157942"/>
            <a:ext cx="9509997" cy="62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4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2FC813B-2BDB-DA4F-9348-E4F1DDA9B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0" y="317501"/>
            <a:ext cx="10998380" cy="585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0175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175</Words>
  <Application>Microsoft Office PowerPoint</Application>
  <PresentationFormat>Widescreen</PresentationFormat>
  <Paragraphs>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P2P: EHr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NYU Langone Medical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Angie Li</cp:lastModifiedBy>
  <cp:revision>22</cp:revision>
  <dcterms:created xsi:type="dcterms:W3CDTF">2018-10-20T03:46:50Z</dcterms:created>
  <dcterms:modified xsi:type="dcterms:W3CDTF">2019-01-15T18:49:56Z</dcterms:modified>
</cp:coreProperties>
</file>